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5" r:id="rId2"/>
    <p:sldId id="263" r:id="rId3"/>
    <p:sldId id="301" r:id="rId4"/>
    <p:sldId id="300" r:id="rId5"/>
    <p:sldId id="266" r:id="rId6"/>
    <p:sldId id="267" r:id="rId7"/>
    <p:sldId id="268" r:id="rId8"/>
    <p:sldId id="269" r:id="rId9"/>
    <p:sldId id="270" r:id="rId10"/>
    <p:sldId id="271" r:id="rId11"/>
    <p:sldId id="298" r:id="rId12"/>
    <p:sldId id="273" r:id="rId13"/>
    <p:sldId id="274" r:id="rId14"/>
    <p:sldId id="275" r:id="rId15"/>
    <p:sldId id="296" r:id="rId16"/>
    <p:sldId id="297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93" r:id="rId26"/>
    <p:sldId id="284" r:id="rId27"/>
    <p:sldId id="299" r:id="rId28"/>
    <p:sldId id="259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E20"/>
    <a:srgbClr val="B5BD00"/>
    <a:srgbClr val="CE0058"/>
    <a:srgbClr val="385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92579" autoAdjust="0"/>
  </p:normalViewPr>
  <p:slideViewPr>
    <p:cSldViewPr>
      <p:cViewPr varScale="1">
        <p:scale>
          <a:sx n="67" d="100"/>
          <a:sy n="67" d="100"/>
        </p:scale>
        <p:origin x="52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52136-306C-4703-BF06-D8529150C506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EAF5F-AC25-4B97-9244-7425B9ED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563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F9872-86D4-4C91-8B43-E72EE2D2C20B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9BCE2-EC6D-444F-A5BD-EBFA3474E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consensus for a single answer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9BCE2-EC6D-444F-A5BD-EBFA3474EC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48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Mean, median, and mode are different measures of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numerical data set. They each try to summarize a dataset with a single number to represent a "typical" data point from the dataset.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143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and median both try to measure the "central tendency" in a data set. The mean is commonly used, but sometimes the median is preferred.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categorical data the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 makes more sense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575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and median both try to measure the "central tendency" in a data set. The mean is commonly used, but sometimes the median is preferred.</a:t>
            </a:r>
            <a:endParaRPr lang="en-GB" dirty="0"/>
          </a:p>
          <a:p>
            <a:r>
              <a:rPr lang="en-GB" dirty="0"/>
              <a:t>In cases with highly skewed distribution or outliers, the mean doesn’t represent the typical value very well and it can be misleading</a:t>
            </a:r>
          </a:p>
          <a:p>
            <a:endParaRPr lang="en-GB" dirty="0"/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mean is sensitive to extreme values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0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Explore the data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Assess a situation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Determine how to proceed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Decide what to do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Communicate: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 data and ideas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and inform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evidence and support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Influence and persuade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563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Know</a:t>
            </a:r>
            <a:r>
              <a:rPr lang="en-GB" baseline="0" dirty="0"/>
              <a:t> your audience: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do they know?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What motivates them? What do they desire?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What experiences do you share? What are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 goals?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What insights can you give them? What tools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“magical gifts”?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763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scatter plot is a way to visualize how multi-dimensional data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distributed across certain values.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scatter plot is also a way to visualize the relationship between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different attributes of multi-dimensional data.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histogram is a way to visualize how 1-dimensional data is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 across certain values.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pie chart is a way to visualize the static composition (aka,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distribution) of a variable (or single group).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stacked area graph is a way to visualize the composition of a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as it changes over time (or some other quantitative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variable).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boxplot is a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simplied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visualization to compare a quantitative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 across groups. It highlights the range, quartiles, median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any outliers present in a data set.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95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813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9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409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88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912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22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53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develop an</a:t>
            </a:r>
            <a:r>
              <a:rPr lang="en-GB" baseline="0" dirty="0"/>
              <a:t> understanding of the data. Two key questions lead </a:t>
            </a:r>
            <a:r>
              <a:rPr lang="en-GB" baseline="0"/>
              <a:t>this search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606CC-507C-43F1-AACF-9556834322E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1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D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:\Publicity\OpenAccess\UKDataService\TestArea\bit1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43416"/>
          <a:stretch/>
        </p:blipFill>
        <p:spPr bwMode="auto">
          <a:xfrm>
            <a:off x="6516216" y="0"/>
            <a:ext cx="2627784" cy="6858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51520" y="1772816"/>
            <a:ext cx="7272808" cy="1440159"/>
          </a:xfrm>
        </p:spPr>
        <p:txBody>
          <a:bodyPr>
            <a:normAutofit/>
          </a:bodyPr>
          <a:lstStyle>
            <a:lvl1pPr algn="l">
              <a:defRPr sz="3300" b="0" i="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title here (44pt)</a:t>
            </a:r>
            <a:endParaRPr lang="en-GB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1" y="3717032"/>
            <a:ext cx="4032448" cy="681681"/>
          </a:xfrm>
        </p:spPr>
        <p:txBody>
          <a:bodyPr>
            <a:normAutofit/>
          </a:bodyPr>
          <a:lstStyle>
            <a:lvl1pPr marL="0" indent="0" algn="l">
              <a:buNone/>
              <a:defRPr sz="15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Name and Job Title on separate lines</a:t>
            </a:r>
            <a:endParaRPr lang="en-GB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0" hasCustomPrompt="1"/>
          </p:nvPr>
        </p:nvSpPr>
        <p:spPr>
          <a:xfrm>
            <a:off x="304801" y="4581128"/>
            <a:ext cx="3979863" cy="100846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of meeting and place followed by date on a separate line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60648"/>
            <a:ext cx="3219707" cy="114720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49536" y="6237312"/>
            <a:ext cx="4870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2020 UK Data Service. Created by </a:t>
            </a:r>
            <a:r>
              <a:rPr lang="en-GB" sz="9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Cathie Marsh Institute for Social Research, University of Manchester. 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606542"/>
            <a:ext cx="813818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8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KD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>
            <a:lvl1pPr algn="l">
              <a:defRPr sz="2625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Slide title here (sentence case)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225" y="1643459"/>
            <a:ext cx="8229600" cy="5141168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</a:defRPr>
            </a:lvl1pPr>
            <a:lvl2pPr marL="557213" indent="-214313">
              <a:buFont typeface="Arial" pitchFamily="34" charset="0"/>
              <a:buChar char="•"/>
              <a:defRPr sz="1500" baseline="0">
                <a:latin typeface="Arial" panose="020B0604020202020204" pitchFamily="34" charset="0"/>
              </a:defRPr>
            </a:lvl2pPr>
            <a:lvl3pPr marL="942975" indent="-257175">
              <a:buFont typeface="Arial" pitchFamily="34" charset="0"/>
              <a:buChar char="•"/>
              <a:defRPr sz="1350" baseline="0">
                <a:latin typeface="Arial" panose="020B0604020202020204" pitchFamily="34" charset="0"/>
              </a:defRPr>
            </a:lvl3pPr>
          </a:lstStyle>
          <a:p>
            <a:r>
              <a:rPr lang="en-GB" dirty="0"/>
              <a:t>Bullet points are in sentence case</a:t>
            </a:r>
          </a:p>
          <a:p>
            <a:pPr lvl="1"/>
            <a:r>
              <a:rPr lang="en-US" dirty="0"/>
              <a:t>Even second level points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 descr="I:\Publicity\OpenAccess\UKDataService\TestArea\bit1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88382"/>
          <a:stretch/>
        </p:blipFill>
        <p:spPr bwMode="auto">
          <a:xfrm>
            <a:off x="8604448" y="-1683568"/>
            <a:ext cx="539552" cy="68580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1" r="5765" b="28017"/>
          <a:stretch/>
        </p:blipFill>
        <p:spPr bwMode="auto">
          <a:xfrm>
            <a:off x="6900195" y="6125671"/>
            <a:ext cx="2146701" cy="623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9812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DS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588"/>
            <a:ext cx="26273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67545" y="2420888"/>
            <a:ext cx="5040313" cy="5760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Contact details: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8313" y="3213102"/>
            <a:ext cx="5040312" cy="576263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468313" y="4076702"/>
            <a:ext cx="5040312" cy="72072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dirty="0"/>
              <a:t>Email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51520" y="505781"/>
            <a:ext cx="59185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dirty="0">
                <a:latin typeface="Arial" panose="020B060402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04361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5EB53F1-2B6B-4145-8690-A00B65B2E43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1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73" r:id="rId3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g.ft.com/sites/elections/2016/uk/eu-referendu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explore-intro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twitter.com/allison_horst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allison_hors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focus.com/future-technology/can-an-algorithm-deliver-justice/" TargetMode="External"/><Relationship Id="rId5" Type="http://schemas.openxmlformats.org/officeDocument/2006/relationships/hyperlink" Target="https://theintercept.com/2016/10/13/how-a-facial-recognition-mismatch-can-ruin-your-life/" TargetMode="External"/><Relationship Id="rId4" Type="http://schemas.openxmlformats.org/officeDocument/2006/relationships/hyperlink" Target="https://en.wikipedia.org/wiki/Jack_Mapl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5-quick-and-easy-data-visualizations-in-python-with-code-a2284bae952f" TargetMode="External"/><Relationship Id="rId5" Type="http://schemas.openxmlformats.org/officeDocument/2006/relationships/hyperlink" Target="https://r4ds.had.co.nz/exploratory-data-analysis.html" TargetMode="Externa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xtremepresentation.typepad.com/blog/files/choosing_a_good_chart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hyperlink" Target="https://beta.ukdataservice.ac.uk/datacatalogue/studies/study?id=846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Getting started with secondary data analysis: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Ana Morales-Gomez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4581128"/>
            <a:ext cx="4195191" cy="1008462"/>
          </a:xfrm>
        </p:spPr>
        <p:txBody>
          <a:bodyPr>
            <a:noAutofit/>
          </a:bodyPr>
          <a:lstStyle/>
          <a:p>
            <a:r>
              <a:rPr lang="en-GB" sz="1400" dirty="0"/>
              <a:t>Introduction to analysing data about crime using R</a:t>
            </a:r>
          </a:p>
          <a:p>
            <a:r>
              <a:rPr lang="en-GB" sz="1400" dirty="0"/>
              <a:t>Manchester</a:t>
            </a:r>
          </a:p>
          <a:p>
            <a:r>
              <a:rPr lang="en-GB" sz="1400" dirty="0"/>
              <a:t>4-5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289872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824536" cy="1143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 data Science process (3b):</a:t>
            </a:r>
            <a:br>
              <a:rPr lang="en-GB" b="1" dirty="0"/>
            </a:br>
            <a:r>
              <a:rPr lang="en-GB" sz="2800" b="1" dirty="0"/>
              <a:t>Explore the data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15199"/>
            <a:ext cx="3888432" cy="5141168"/>
          </a:xfrm>
        </p:spPr>
        <p:txBody>
          <a:bodyPr>
            <a:normAutofit/>
          </a:bodyPr>
          <a:lstStyle/>
          <a:p>
            <a:pPr marL="2314575" lvl="6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1971675" lvl="6" indent="0">
              <a:buNone/>
            </a:pPr>
            <a:endParaRPr lang="en-GB" dirty="0"/>
          </a:p>
          <a:p>
            <a:pPr marL="1971675" lvl="5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37704"/>
            <a:ext cx="3343275" cy="108585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5198" y="1729788"/>
            <a:ext cx="3206655" cy="514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429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b="1" dirty="0"/>
              <a:t>What data do we have? 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Variables</a:t>
            </a:r>
          </a:p>
          <a:p>
            <a:pPr marL="685800" lvl="2" indent="0">
              <a:buNone/>
            </a:pPr>
            <a:r>
              <a:rPr lang="en-GB" dirty="0"/>
              <a:t>(name some variables)</a:t>
            </a:r>
          </a:p>
          <a:p>
            <a:pPr marL="685800" lvl="2" indent="0">
              <a:buFont typeface="Arial" pitchFamily="34" charset="0"/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Type of data</a:t>
            </a:r>
          </a:p>
          <a:p>
            <a:pPr lvl="2"/>
            <a:r>
              <a:rPr lang="en-GB" dirty="0"/>
              <a:t>Numeric?</a:t>
            </a:r>
          </a:p>
          <a:p>
            <a:pPr lvl="2"/>
            <a:r>
              <a:rPr lang="en-GB" dirty="0"/>
              <a:t>Attribute (character)</a:t>
            </a:r>
          </a:p>
          <a:p>
            <a:pPr lvl="2"/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Is it ready to analyse?</a:t>
            </a:r>
          </a:p>
          <a:p>
            <a:pPr lvl="2"/>
            <a:r>
              <a:rPr lang="en-GB" dirty="0"/>
              <a:t>Data cleaning</a:t>
            </a:r>
          </a:p>
          <a:p>
            <a:pPr lvl="2"/>
            <a:r>
              <a:rPr lang="en-GB" dirty="0"/>
              <a:t>Manipulation</a:t>
            </a:r>
          </a:p>
          <a:p>
            <a:pPr marL="2314575" lvl="6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1971675" lvl="6" indent="0">
              <a:buFont typeface="Arial" pitchFamily="34" charset="0"/>
              <a:buNone/>
            </a:pPr>
            <a:endParaRPr lang="en-GB" dirty="0"/>
          </a:p>
          <a:p>
            <a:pPr marL="1971675" lvl="5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79912" y="1735707"/>
            <a:ext cx="4248472" cy="514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429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ü"/>
            </a:pPr>
            <a:r>
              <a:rPr lang="en-GB" sz="1800" b="1" dirty="0"/>
              <a:t>Descriptive statistics</a:t>
            </a:r>
            <a:endParaRPr lang="en-GB" sz="1800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GB" b="1" dirty="0"/>
              <a:t>Central tendency measures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GB" sz="1350" dirty="0"/>
              <a:t>Any correlations?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GB" sz="1350" dirty="0"/>
              <a:t>Anomalies?</a:t>
            </a:r>
          </a:p>
          <a:p>
            <a:pPr lvl="4"/>
            <a:endParaRPr lang="en-GB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GB" b="1" dirty="0"/>
              <a:t>Plot the data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GB" sz="1350" dirty="0"/>
              <a:t>Anomalies?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GB" sz="1350" dirty="0"/>
              <a:t>Patterns?</a:t>
            </a:r>
          </a:p>
          <a:p>
            <a:pPr marL="1371600" lvl="4" indent="0">
              <a:buNone/>
            </a:pPr>
            <a:endParaRPr lang="en-GB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GB" b="1" dirty="0"/>
              <a:t>More questions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GB" sz="1350" dirty="0"/>
              <a:t>Are the data enough for my RQ?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GB" sz="1350" dirty="0"/>
              <a:t>Do we need more data?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GB" sz="1350" dirty="0"/>
              <a:t>Is there more data?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GB" sz="1350" dirty="0"/>
              <a:t>Change RQs?</a:t>
            </a:r>
          </a:p>
          <a:p>
            <a:pPr lvl="4">
              <a:buFont typeface="Arial" panose="020B0604020202020204" pitchFamily="34" charset="0"/>
              <a:buChar char="•"/>
            </a:pPr>
            <a:endParaRPr lang="en-GB" sz="1350" dirty="0"/>
          </a:p>
          <a:p>
            <a:pPr marL="3000375" lvl="8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2657475" lvl="8" indent="0">
              <a:buFont typeface="Arial" pitchFamily="34" charset="0"/>
              <a:buNone/>
            </a:pPr>
            <a:endParaRPr lang="en-GB" dirty="0"/>
          </a:p>
          <a:p>
            <a:pPr marL="2657475" lvl="7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5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CDBF6-9C29-498C-B92B-0C66AC7E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000" b="1" dirty="0"/>
              <a:t>What is the best approach to understand the data we have? </a:t>
            </a:r>
            <a:endParaRPr lang="en-GB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b="1" dirty="0"/>
              <a:t>Depends on…</a:t>
            </a:r>
          </a:p>
          <a:p>
            <a:pPr lvl="2"/>
            <a:r>
              <a:rPr lang="en-GB" sz="1500" dirty="0"/>
              <a:t>Our research questions</a:t>
            </a:r>
          </a:p>
          <a:p>
            <a:pPr lvl="2"/>
            <a:r>
              <a:rPr lang="en-GB" sz="1500" dirty="0"/>
              <a:t>Our data available</a:t>
            </a:r>
          </a:p>
          <a:p>
            <a:pPr lvl="2"/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b="1" dirty="0"/>
              <a:t>Example: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500" b="1" dirty="0"/>
              <a:t>Correlation to look for association of two variables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1500" b="1" dirty="0"/>
              <a:t>Generalised Linear models /Regression based models for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Multiple linear regression (continuous outcome)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Logistic/</a:t>
            </a:r>
            <a:r>
              <a:rPr lang="en-GB" dirty="0" err="1"/>
              <a:t>Probit</a:t>
            </a:r>
            <a:r>
              <a:rPr lang="en-GB" dirty="0"/>
              <a:t> regression (binary outcome)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Ordinal </a:t>
            </a:r>
            <a:r>
              <a:rPr lang="en-GB" dirty="0" err="1"/>
              <a:t>regresions</a:t>
            </a:r>
            <a:endParaRPr lang="en-GB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Multilevel models (clusters and hierarchy dependence)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Longitudinal models (samples at different time points)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D8BCE9-C8CA-4657-B437-CE3A81A5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4824536" cy="1143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 data Science process (4):</a:t>
            </a:r>
            <a:br>
              <a:rPr lang="en-GB" b="1" dirty="0"/>
            </a:br>
            <a:r>
              <a:rPr lang="en-GB" sz="2800" b="1" dirty="0"/>
              <a:t>Model the data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CB8DB-A20A-495A-9C4A-218882C1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88443"/>
            <a:ext cx="3384376" cy="12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824536" cy="1143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 data Science process (5):</a:t>
            </a:r>
            <a:br>
              <a:rPr lang="en-GB" b="1" dirty="0"/>
            </a:br>
            <a:r>
              <a:rPr lang="en-GB" sz="2800" b="1" dirty="0"/>
              <a:t>Communicate and visualise the results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15199"/>
            <a:ext cx="3600400" cy="5141168"/>
          </a:xfrm>
        </p:spPr>
        <p:txBody>
          <a:bodyPr>
            <a:normAutofit/>
          </a:bodyPr>
          <a:lstStyle/>
          <a:p>
            <a:pPr marL="2314575" lvl="6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1971675" lvl="6" indent="0">
              <a:buNone/>
            </a:pPr>
            <a:endParaRPr lang="en-GB" dirty="0"/>
          </a:p>
          <a:p>
            <a:pPr marL="1971675" lvl="6" indent="0">
              <a:buNone/>
            </a:pPr>
            <a:endParaRPr lang="en-GB" dirty="0"/>
          </a:p>
          <a:p>
            <a:pPr marL="1971675" lvl="5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5198" y="1729788"/>
            <a:ext cx="3206655" cy="514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429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b="1" dirty="0"/>
              <a:t>Visualise the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Tables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Figures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Plots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Maps</a:t>
            </a:r>
          </a:p>
          <a:p>
            <a:pPr marL="0" indent="0"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b="1" dirty="0"/>
              <a:t>Communicate the results</a:t>
            </a:r>
            <a:endParaRPr lang="en-GB" dirty="0"/>
          </a:p>
          <a:p>
            <a:pPr marL="685800" lvl="2" indent="0">
              <a:buFont typeface="Arial" pitchFamily="34" charset="0"/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Know your audience</a:t>
            </a:r>
          </a:p>
          <a:p>
            <a:pPr lvl="2"/>
            <a:r>
              <a:rPr lang="en-GB" dirty="0"/>
              <a:t>Effective </a:t>
            </a:r>
          </a:p>
          <a:p>
            <a:pPr lvl="2"/>
            <a:r>
              <a:rPr lang="en-GB" dirty="0"/>
              <a:t>The right details for each audience</a:t>
            </a:r>
          </a:p>
          <a:p>
            <a:pPr lvl="2"/>
            <a:r>
              <a:rPr lang="en-GB" dirty="0"/>
              <a:t>Academic ≠ Local Government officers</a:t>
            </a:r>
          </a:p>
          <a:p>
            <a:pPr lvl="2"/>
            <a:endParaRPr lang="en-GB" dirty="0"/>
          </a:p>
          <a:p>
            <a:pPr marL="2314575" lvl="6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1971675" lvl="6" indent="0">
              <a:buFont typeface="Arial" pitchFamily="34" charset="0"/>
              <a:buNone/>
            </a:pPr>
            <a:endParaRPr lang="en-GB" dirty="0"/>
          </a:p>
          <a:p>
            <a:pPr marL="1971675" lvl="5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19774"/>
            <a:ext cx="3609975" cy="149542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EA5285-F292-44E6-887D-25675BB61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903720"/>
            <a:ext cx="5631649" cy="438332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DAE7F3-84AA-40F6-A4A1-39727A106325}"/>
              </a:ext>
            </a:extLst>
          </p:cNvPr>
          <p:cNvSpPr txBox="1"/>
          <p:nvPr/>
        </p:nvSpPr>
        <p:spPr>
          <a:xfrm>
            <a:off x="6444208" y="1820771"/>
            <a:ext cx="216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Brexit Referendum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481" y="6471247"/>
            <a:ext cx="518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Source: Financial Times: </a:t>
            </a:r>
            <a:r>
              <a:rPr lang="en-GB" sz="900" dirty="0">
                <a:hlinkClick r:id="rId6"/>
              </a:rPr>
              <a:t>https://ig.ft.com/sites/elections/2016/uk/eu-referendum/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1604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BA5CA-99F1-44E4-A51C-F6CF35EF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896" y="4179366"/>
            <a:ext cx="5382985" cy="1903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Exploratory Data </a:t>
            </a:r>
          </a:p>
          <a:p>
            <a:pPr marL="0" indent="0">
              <a:buNone/>
            </a:pPr>
            <a:r>
              <a:rPr lang="en-GB" sz="4800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17953-DCD4-4297-B25E-1435C59C4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83311"/>
            <a:ext cx="2952328" cy="37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0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0494" y="1403648"/>
            <a:ext cx="8229600" cy="5141168"/>
          </a:xfrm>
        </p:spPr>
        <p:txBody>
          <a:bodyPr/>
          <a:lstStyle/>
          <a:p>
            <a:pPr marL="342900" lvl="1" indent="0">
              <a:buNone/>
            </a:pPr>
            <a:r>
              <a:rPr lang="en-GB" sz="1800" b="1" dirty="0"/>
              <a:t>Flowchart for data preparation</a:t>
            </a:r>
          </a:p>
          <a:p>
            <a:pPr marL="342900" lvl="1" indent="0">
              <a:buNone/>
            </a:pPr>
            <a:r>
              <a:rPr lang="en-GB" sz="2000" b="1" dirty="0"/>
              <a:t>						</a:t>
            </a:r>
          </a:p>
          <a:p>
            <a:pPr marL="342900" lvl="1" indent="0">
              <a:buNone/>
            </a:pPr>
            <a:r>
              <a:rPr lang="en-GB" sz="2000" b="1" dirty="0"/>
              <a:t>	</a:t>
            </a: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60" y="2204864"/>
            <a:ext cx="5667375" cy="2000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9712" y="6237312"/>
            <a:ext cx="4248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hlinkClick r:id="rId4"/>
              </a:rPr>
              <a:t>https://r4ds.had.co.nz/explore-intro.html</a:t>
            </a:r>
            <a:endParaRPr lang="en-GB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375294" y="4205114"/>
            <a:ext cx="212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From R for data science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82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What is data?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0B050"/>
                </a:solidFill>
              </a:rPr>
              <a:t>Information</a:t>
            </a:r>
            <a:r>
              <a:rPr lang="en-GB" dirty="0"/>
              <a:t>, especially </a:t>
            </a:r>
            <a:r>
              <a:rPr lang="en-GB" b="1" dirty="0">
                <a:solidFill>
                  <a:srgbClr val="00B050"/>
                </a:solidFill>
              </a:rPr>
              <a:t>facts or numbers</a:t>
            </a:r>
            <a:r>
              <a:rPr lang="en-GB" dirty="0"/>
              <a:t>, collected to be examined and considered and used </a:t>
            </a:r>
            <a:r>
              <a:rPr lang="en-GB" b="1" dirty="0">
                <a:solidFill>
                  <a:srgbClr val="00B050"/>
                </a:solidFill>
              </a:rPr>
              <a:t>to help decision-making</a:t>
            </a:r>
            <a:r>
              <a:rPr lang="en-GB" dirty="0"/>
              <a:t>, or information in an electronic form that can be stored and used by a computer (Cambridge dictionary)</a:t>
            </a:r>
          </a:p>
          <a:p>
            <a:pPr marL="0" indent="0">
              <a:buNone/>
            </a:pPr>
            <a:endParaRPr lang="en-GB" sz="1300" dirty="0"/>
          </a:p>
          <a:p>
            <a:pPr lvl="2"/>
            <a:r>
              <a:rPr lang="en-GB" sz="1500" dirty="0"/>
              <a:t>Numeric</a:t>
            </a:r>
          </a:p>
          <a:p>
            <a:pPr lvl="2"/>
            <a:r>
              <a:rPr lang="en-GB" sz="1500" dirty="0"/>
              <a:t>Images</a:t>
            </a:r>
          </a:p>
          <a:p>
            <a:pPr lvl="2"/>
            <a:r>
              <a:rPr lang="en-GB" sz="1500" dirty="0"/>
              <a:t>Attributes (characters)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97560"/>
            <a:ext cx="2077027" cy="3375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244"/>
          <a:stretch/>
        </p:blipFill>
        <p:spPr>
          <a:xfrm>
            <a:off x="3412892" y="489640"/>
            <a:ext cx="1900600" cy="31914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332819"/>
            <a:ext cx="2195736" cy="3278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3773211"/>
            <a:ext cx="1821612" cy="2788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685" y="3681129"/>
            <a:ext cx="1780497" cy="3024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2E7968-0399-4125-BD08-233444972A75}"/>
              </a:ext>
            </a:extLst>
          </p:cNvPr>
          <p:cNvSpPr txBox="1"/>
          <p:nvPr/>
        </p:nvSpPr>
        <p:spPr>
          <a:xfrm>
            <a:off x="333872" y="648710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Figures: © </a:t>
            </a:r>
            <a:r>
              <a:rPr lang="en-GB" dirty="0">
                <a:hlinkClick r:id="rId7"/>
              </a:rPr>
              <a:t>Allison Horst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07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ADBF-BCD5-4AE6-87E1-C198355C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500" b="1" dirty="0"/>
              <a:t>Describe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7F61-2AE5-4349-83B2-D33E288DA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000" b="1" dirty="0"/>
              <a:t>To Understand: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data availability,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Types,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quality,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data complexity (i.e. nonlinearity, requires transformation, etc)</a:t>
            </a:r>
          </a:p>
          <a:p>
            <a:endParaRPr lang="en-GB" dirty="0"/>
          </a:p>
          <a:p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2000" b="1" dirty="0"/>
              <a:t>Guided by two types of questions (</a:t>
            </a:r>
            <a:r>
              <a:rPr lang="en-GB" sz="2000" b="1" dirty="0" err="1"/>
              <a:t>Grolemund</a:t>
            </a:r>
            <a:r>
              <a:rPr lang="en-GB" sz="2000" b="1" dirty="0"/>
              <a:t> and Wickham, 2016):</a:t>
            </a:r>
          </a:p>
          <a:p>
            <a:pPr marL="0" indent="0">
              <a:buNone/>
            </a:pPr>
            <a:endParaRPr lang="en-GB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What type of covariation occurs between my variables?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What type of variation occurs within my variables?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2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8396-7FB9-4194-9BA4-F784DC44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500" b="1" dirty="0"/>
              <a:t>How to describe the data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370BE-9B4D-40C7-B1DC-30AC1976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5" y="1403648"/>
            <a:ext cx="8229600" cy="53809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000" b="1" dirty="0"/>
              <a:t>Distribution of numerical variables: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Extreme values (outliers)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Shape of the distribution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Missing cases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600" dirty="0"/>
              <a:t>Unusual patterns</a:t>
            </a:r>
          </a:p>
          <a:p>
            <a:pPr marL="342900" lvl="1" indent="0">
              <a:buNone/>
            </a:pPr>
            <a:endParaRPr lang="en-GB" sz="1600" dirty="0"/>
          </a:p>
          <a:p>
            <a:pPr marL="342900" lvl="1" indent="0">
              <a:buNone/>
            </a:pPr>
            <a:endParaRPr lang="en-GB" sz="700" dirty="0"/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GB" sz="2000" b="1" dirty="0"/>
              <a:t>Distribution of categorical variables</a:t>
            </a:r>
          </a:p>
          <a:p>
            <a:pPr marL="671512" lvl="2" indent="-285750">
              <a:buFont typeface="Wingdings" panose="05000000000000000000" pitchFamily="2" charset="2"/>
              <a:buChar char="Ø"/>
            </a:pPr>
            <a:r>
              <a:rPr lang="en-GB" sz="1600" dirty="0"/>
              <a:t>Missing cases</a:t>
            </a:r>
          </a:p>
          <a:p>
            <a:pPr marL="671512" lvl="2" indent="-285750">
              <a:buFont typeface="Wingdings" panose="05000000000000000000" pitchFamily="2" charset="2"/>
              <a:buChar char="Ø"/>
            </a:pPr>
            <a:r>
              <a:rPr lang="en-GB" sz="1600" dirty="0"/>
              <a:t>Odd values</a:t>
            </a:r>
          </a:p>
          <a:p>
            <a:pPr marL="671512" lvl="2" indent="-285750">
              <a:buFont typeface="Wingdings" panose="05000000000000000000" pitchFamily="2" charset="2"/>
              <a:buChar char="Ø"/>
            </a:pPr>
            <a:r>
              <a:rPr lang="en-GB" sz="1600" dirty="0"/>
              <a:t>Unusual patterns</a:t>
            </a:r>
          </a:p>
          <a:p>
            <a:pPr marL="671512" lvl="2" indent="-285750">
              <a:buFont typeface="Wingdings" panose="05000000000000000000" pitchFamily="2" charset="2"/>
              <a:buChar char="Ø"/>
            </a:pPr>
            <a:r>
              <a:rPr lang="en-GB" sz="1600" dirty="0"/>
              <a:t>Most common values</a:t>
            </a:r>
          </a:p>
          <a:p>
            <a:endParaRPr lang="en-GB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84767C-D179-46B0-9EBC-A78FAECC9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88" y="570907"/>
            <a:ext cx="3704345" cy="2858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2F8AD-1EC9-4102-A8AB-9A6BDB8470E6}"/>
              </a:ext>
            </a:extLst>
          </p:cNvPr>
          <p:cNvSpPr txBox="1"/>
          <p:nvPr/>
        </p:nvSpPr>
        <p:spPr>
          <a:xfrm>
            <a:off x="333872" y="648710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Figure: © </a:t>
            </a:r>
            <a:r>
              <a:rPr lang="en-GB" dirty="0">
                <a:hlinkClick r:id="rId4"/>
              </a:rPr>
              <a:t>Allison Horst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04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b="1" dirty="0">
                <a:solidFill>
                  <a:prstClr val="black"/>
                </a:solidFill>
              </a:rPr>
              <a:t>How to describe the data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GB" sz="2000" b="1" dirty="0"/>
              <a:t>Central tendency measures</a:t>
            </a:r>
          </a:p>
          <a:p>
            <a:pPr marL="757237" lvl="2" indent="-285750">
              <a:buFont typeface="Wingdings" panose="05000000000000000000" pitchFamily="2" charset="2"/>
              <a:buChar char="Ø"/>
            </a:pPr>
            <a:r>
              <a:rPr lang="en-GB" sz="1600" dirty="0"/>
              <a:t>Mean</a:t>
            </a:r>
          </a:p>
          <a:p>
            <a:pPr marL="757237" lvl="2" indent="-285750">
              <a:buFont typeface="Wingdings" panose="05000000000000000000" pitchFamily="2" charset="2"/>
              <a:buChar char="Ø"/>
            </a:pPr>
            <a:r>
              <a:rPr lang="en-GB" sz="1600" dirty="0"/>
              <a:t>median </a:t>
            </a:r>
          </a:p>
          <a:p>
            <a:pPr marL="757237" lvl="2" indent="-285750">
              <a:buFont typeface="Wingdings" panose="05000000000000000000" pitchFamily="2" charset="2"/>
              <a:buChar char="Ø"/>
            </a:pPr>
            <a:r>
              <a:rPr lang="en-GB" sz="1600" dirty="0"/>
              <a:t>mode</a:t>
            </a:r>
          </a:p>
          <a:p>
            <a:pPr marL="757237" lvl="2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GB" sz="2000" b="1" dirty="0"/>
              <a:t>Measures of spread</a:t>
            </a:r>
          </a:p>
          <a:p>
            <a:pPr marL="757237" lvl="2" indent="-285750">
              <a:buFont typeface="Wingdings" panose="05000000000000000000" pitchFamily="2" charset="2"/>
              <a:buChar char="Ø"/>
            </a:pPr>
            <a:r>
              <a:rPr lang="en-GB" sz="1600" dirty="0"/>
              <a:t>Variance and standard deviation</a:t>
            </a:r>
          </a:p>
          <a:p>
            <a:pPr marL="757237" lvl="2" indent="-285750">
              <a:buFont typeface="Wingdings" panose="05000000000000000000" pitchFamily="2" charset="2"/>
              <a:buChar char="Ø"/>
            </a:pPr>
            <a:r>
              <a:rPr lang="en-GB" sz="1600" dirty="0"/>
              <a:t>Range:</a:t>
            </a:r>
          </a:p>
          <a:p>
            <a:pPr marL="1014412" lvl="3" indent="-285750">
              <a:buFont typeface="Wingdings" panose="05000000000000000000" pitchFamily="2" charset="2"/>
              <a:buChar char="Ø"/>
            </a:pPr>
            <a:r>
              <a:rPr lang="en-GB" sz="1750" dirty="0"/>
              <a:t>Interquartile range (IQR) </a:t>
            </a:r>
          </a:p>
          <a:p>
            <a:pPr marL="371475" lvl="1" indent="-285750">
              <a:buFont typeface="Wingdings" panose="05000000000000000000" pitchFamily="2" charset="2"/>
              <a:buChar char="ü"/>
            </a:pPr>
            <a:endParaRPr lang="en-GB" sz="1600" dirty="0"/>
          </a:p>
          <a:p>
            <a:pPr marL="757237" lvl="2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GB" sz="2000" b="1" dirty="0"/>
              <a:t>Visualisations</a:t>
            </a:r>
          </a:p>
          <a:p>
            <a:pPr marL="728662" lvl="2" indent="-342900">
              <a:buFont typeface="Wingdings" panose="05000000000000000000" pitchFamily="2" charset="2"/>
              <a:buChar char="Ø"/>
            </a:pPr>
            <a:r>
              <a:rPr lang="en-GB" sz="1600" dirty="0"/>
              <a:t>Histograms, boxplots, bar plots, scatterplots</a:t>
            </a:r>
          </a:p>
          <a:p>
            <a:endParaRPr lang="en-GB" dirty="0"/>
          </a:p>
        </p:txBody>
      </p:sp>
      <p:pic>
        <p:nvPicPr>
          <p:cNvPr id="4" name="Picture 2" descr="Image result for histo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671" y="431216"/>
            <a:ext cx="2448272" cy="196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75" y="2561933"/>
            <a:ext cx="3524250" cy="12954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 descr="C:\Users\Laptop 4\Google Drive\phd papers\PhD\data cleaning2\analysis\spatial analysis and mlwin\WINBUGS\complete analysis\hierarchical model\comresidplot.png"/>
          <p:cNvPicPr/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881706" y="4396332"/>
            <a:ext cx="1800201" cy="123857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367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and Crime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27" y="1268760"/>
            <a:ext cx="8229600" cy="4720331"/>
          </a:xfrm>
        </p:spPr>
        <p:txBody>
          <a:bodyPr/>
          <a:lstStyle/>
          <a:p>
            <a:r>
              <a:rPr lang="en-GB" dirty="0"/>
              <a:t>Jack Maple and the </a:t>
            </a:r>
            <a:r>
              <a:rPr lang="en-GB" b="1" dirty="0"/>
              <a:t>“Charts of the Future”</a:t>
            </a:r>
          </a:p>
          <a:p>
            <a:endParaRPr lang="en-GB" b="1" dirty="0"/>
          </a:p>
          <a:p>
            <a:r>
              <a:rPr lang="en-GB" dirty="0"/>
              <a:t>Steve Talley: </a:t>
            </a:r>
            <a:r>
              <a:rPr lang="en-GB" b="1" dirty="0"/>
              <a:t>How facial recognition can ruin your life</a:t>
            </a:r>
          </a:p>
          <a:p>
            <a:endParaRPr lang="en-GB" b="1" dirty="0"/>
          </a:p>
          <a:p>
            <a:r>
              <a:rPr lang="en-GB" dirty="0"/>
              <a:t>Paul </a:t>
            </a:r>
            <a:r>
              <a:rPr lang="en-GB" dirty="0" err="1"/>
              <a:t>Zilly</a:t>
            </a:r>
            <a:r>
              <a:rPr lang="en-GB" dirty="0"/>
              <a:t>: </a:t>
            </a:r>
            <a:r>
              <a:rPr lang="en-GB" b="1" dirty="0"/>
              <a:t>Human versus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BC34A-7F52-4742-B97A-7EE3312DF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178"/>
          <a:stretch/>
        </p:blipFill>
        <p:spPr>
          <a:xfrm>
            <a:off x="6516216" y="73373"/>
            <a:ext cx="1998609" cy="2131491"/>
          </a:xfrm>
          <a:prstGeom prst="rect">
            <a:avLst/>
          </a:prstGeom>
        </p:spPr>
      </p:pic>
      <p:pic>
        <p:nvPicPr>
          <p:cNvPr id="6" name="Picture 2" descr="Image result for steven talley facial recognition&quot;">
            <a:extLst>
              <a:ext uri="{FF2B5EF4-FFF2-40B4-BE49-F238E27FC236}">
                <a16:creationId xmlns:a16="http://schemas.microsoft.com/office/drawing/2014/main" id="{31659A1E-7ACC-4BEA-B800-34E5B25F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27" y="2636912"/>
            <a:ext cx="4676609" cy="335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306DE-3206-499E-9AD5-0FCFD9CB9F68}"/>
              </a:ext>
            </a:extLst>
          </p:cNvPr>
          <p:cNvSpPr txBox="1"/>
          <p:nvPr/>
        </p:nvSpPr>
        <p:spPr>
          <a:xfrm>
            <a:off x="251520" y="5903893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Jack Maple: </a:t>
            </a:r>
            <a:r>
              <a:rPr lang="en-GB" sz="1400" dirty="0">
                <a:hlinkClick r:id="rId4"/>
              </a:rPr>
              <a:t>https://en.wikipedia.org/wiki/Jack_Maple</a:t>
            </a:r>
            <a:endParaRPr lang="en-GB" sz="1400" dirty="0"/>
          </a:p>
          <a:p>
            <a:r>
              <a:rPr lang="en-GB" sz="1400" dirty="0"/>
              <a:t>Steve Talley: </a:t>
            </a:r>
            <a:r>
              <a:rPr lang="en-GB" sz="1400" dirty="0">
                <a:hlinkClick r:id="rId5"/>
              </a:rPr>
              <a:t>https://theintercept.com/2016/10/13/how-a-facial-recognition-mismatch-can-ruin-your-life/</a:t>
            </a:r>
            <a:endParaRPr lang="en-GB" sz="1400" dirty="0"/>
          </a:p>
          <a:p>
            <a:r>
              <a:rPr lang="en-GB" sz="1400" dirty="0"/>
              <a:t>Paul </a:t>
            </a:r>
            <a:r>
              <a:rPr lang="en-GB" sz="1400" dirty="0" err="1"/>
              <a:t>Zilly</a:t>
            </a:r>
            <a:r>
              <a:rPr lang="en-GB" sz="1400" dirty="0"/>
              <a:t>: </a:t>
            </a:r>
            <a:r>
              <a:rPr lang="en-GB" sz="1400" dirty="0">
                <a:hlinkClick r:id="rId6"/>
              </a:rPr>
              <a:t>https://www.sciencefocus.com/future-technology/can-an-algorithm-deliver-justice/</a:t>
            </a:r>
            <a:endParaRPr lang="en-GB" sz="1400" dirty="0"/>
          </a:p>
        </p:txBody>
      </p:sp>
      <p:pic>
        <p:nvPicPr>
          <p:cNvPr id="9" name="Picture 4" descr="Image result for lawn mower&quot;">
            <a:extLst>
              <a:ext uri="{FF2B5EF4-FFF2-40B4-BE49-F238E27FC236}">
                <a16:creationId xmlns:a16="http://schemas.microsoft.com/office/drawing/2014/main" id="{06482FFA-51C6-4627-BAAE-01AD8AF2C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4" y="3429000"/>
            <a:ext cx="2613280" cy="19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51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9F84-39F4-41CC-8F45-8152E936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/>
              <a:t>How to describe the data (3)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6B50-5479-47F7-9A5E-5BC27006A4AF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lvl="0">
              <a:spcBef>
                <a:spcPts val="1200"/>
              </a:spcBef>
              <a:buClr>
                <a:schemeClr val="dk1"/>
              </a:buClr>
              <a:buSzPts val="2400"/>
              <a:buFont typeface="Wingdings" panose="05000000000000000000" pitchFamily="2" charset="2"/>
              <a:buChar char="ü"/>
            </a:pPr>
            <a:r>
              <a:rPr lang="en-GB" dirty="0"/>
              <a:t>Mean (sample vs. population):</a:t>
            </a: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2400"/>
              <a:buNone/>
            </a:pPr>
            <a:endParaRPr lang="en-GB" sz="500" dirty="0"/>
          </a:p>
          <a:p>
            <a:pPr marL="642938" lvl="1" indent="-342900">
              <a:spcBef>
                <a:spcPts val="1200"/>
              </a:spcBef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GB" dirty="0"/>
              <a:t>The "average" number; found by adding all data points and dividing by the number of data points</a:t>
            </a:r>
          </a:p>
          <a:p>
            <a:pPr marL="300038" lvl="1" indent="0"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GB" sz="2000" dirty="0"/>
          </a:p>
          <a:p>
            <a:pPr lvl="0">
              <a:spcBef>
                <a:spcPts val="1200"/>
              </a:spcBef>
              <a:buClr>
                <a:schemeClr val="dk1"/>
              </a:buClr>
              <a:buSzPts val="2400"/>
              <a:buFont typeface="Wingdings" panose="05000000000000000000" pitchFamily="2" charset="2"/>
              <a:buChar char="ü"/>
            </a:pPr>
            <a:r>
              <a:rPr lang="en-GB" dirty="0"/>
              <a:t>Median</a:t>
            </a:r>
          </a:p>
          <a:p>
            <a:pPr marL="742950" lvl="1" indent="-285750">
              <a:spcBef>
                <a:spcPts val="12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GB" dirty="0"/>
              <a:t>Middle value if odd number of values, or average of the middle two values otherwise</a:t>
            </a:r>
          </a:p>
          <a:p>
            <a:pPr marL="457200" lvl="1" indent="0">
              <a:spcBef>
                <a:spcPts val="1200"/>
              </a:spcBef>
              <a:buClr>
                <a:schemeClr val="dk1"/>
              </a:buClr>
              <a:buSzPts val="2000"/>
              <a:buNone/>
            </a:pPr>
            <a:endParaRPr lang="en-GB" dirty="0"/>
          </a:p>
          <a:p>
            <a:pPr lvl="0">
              <a:spcBef>
                <a:spcPts val="1200"/>
              </a:spcBef>
              <a:buClr>
                <a:schemeClr val="dk1"/>
              </a:buClr>
              <a:buSzPts val="2400"/>
              <a:buFont typeface="Wingdings" panose="05000000000000000000" pitchFamily="2" charset="2"/>
              <a:buChar char="ü"/>
            </a:pPr>
            <a:r>
              <a:rPr lang="en-GB" dirty="0"/>
              <a:t>Mode</a:t>
            </a:r>
          </a:p>
          <a:p>
            <a:pPr marL="742950" lvl="1" indent="-285750">
              <a:spcBef>
                <a:spcPts val="12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GB" dirty="0"/>
              <a:t>Value that occurs most frequently in the data</a:t>
            </a:r>
          </a:p>
          <a:p>
            <a:pPr marL="1128712" lvl="2" indent="-285750">
              <a:spcBef>
                <a:spcPts val="1200"/>
              </a:spcBef>
              <a:buClr>
                <a:schemeClr val="dk1"/>
              </a:buClr>
              <a:buSzPts val="2000"/>
            </a:pPr>
            <a:r>
              <a:rPr lang="en-GB" dirty="0"/>
              <a:t>Unimodal, bimodal, trimodal</a:t>
            </a:r>
          </a:p>
          <a:p>
            <a:endParaRPr lang="en-GB" dirty="0"/>
          </a:p>
        </p:txBody>
      </p:sp>
      <p:pic>
        <p:nvPicPr>
          <p:cNvPr id="4" name="Google Shape;1687;p79">
            <a:extLst>
              <a:ext uri="{FF2B5EF4-FFF2-40B4-BE49-F238E27FC236}">
                <a16:creationId xmlns:a16="http://schemas.microsoft.com/office/drawing/2014/main" id="{73BA1879-C3D5-4F1B-9C82-B5C81D14E386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139952" y="1643459"/>
            <a:ext cx="876300" cy="647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876E5518-9DE7-4D90-A4C3-D116E057D7B3}"/>
              </a:ext>
            </a:extLst>
          </p:cNvPr>
          <p:cNvSpPr/>
          <p:nvPr/>
        </p:nvSpPr>
        <p:spPr>
          <a:xfrm>
            <a:off x="5148064" y="3374878"/>
            <a:ext cx="3168352" cy="3456384"/>
          </a:xfrm>
          <a:prstGeom prst="irregularSeal1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868144" y="4581128"/>
            <a:ext cx="19346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2"/>
                </a:solidFill>
              </a:rPr>
              <a:t>Is the mean always the best central tendency measure?</a:t>
            </a:r>
          </a:p>
        </p:txBody>
      </p:sp>
    </p:spTree>
    <p:extLst>
      <p:ext uri="{BB962C8B-B14F-4D97-AF65-F5344CB8AC3E}">
        <p14:creationId xmlns:p14="http://schemas.microsoft.com/office/powerpoint/2010/main" val="418872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5A5D-10FF-4F44-97F0-2269876A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problem with the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17CF8-AB89-462E-A888-62EC7E994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“There are two pieces of bread. You eat two. I eat none. Average consumption: one bread per person.“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		Nicanor Parra, (Anti)Poet, Mathematician and 					Physicist</a:t>
            </a:r>
          </a:p>
        </p:txBody>
      </p:sp>
      <p:pic>
        <p:nvPicPr>
          <p:cNvPr id="5" name="Picture 4" descr="A picture containing doughnut, indoor, donut, food&#10;&#10;Description automatically generated">
            <a:extLst>
              <a:ext uri="{FF2B5EF4-FFF2-40B4-BE49-F238E27FC236}">
                <a16:creationId xmlns:a16="http://schemas.microsoft.com/office/drawing/2014/main" id="{AEAC33D9-F6A9-4F3A-AC97-6D77F02C4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832148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More about visualisations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b="1" dirty="0"/>
              <a:t>Two types:</a:t>
            </a:r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Exploring and getting to know the data </a:t>
            </a:r>
          </a:p>
          <a:p>
            <a:pPr marL="642938" lvl="1" indent="-342900">
              <a:buFont typeface="+mj-lt"/>
              <a:buAutoNum type="arabicPeriod"/>
            </a:pPr>
            <a:r>
              <a:rPr lang="en-GB" dirty="0"/>
              <a:t>Assess the data: decide what to do next</a:t>
            </a:r>
          </a:p>
          <a:p>
            <a:pPr marL="642938" lvl="1" indent="-342900">
              <a:buFont typeface="+mj-lt"/>
              <a:buAutoNum type="arabicPeriod"/>
            </a:pPr>
            <a:r>
              <a:rPr lang="en-GB" dirty="0"/>
              <a:t>Accurate</a:t>
            </a:r>
          </a:p>
          <a:p>
            <a:pPr marL="642938" lvl="1" indent="-342900">
              <a:buFont typeface="+mj-lt"/>
              <a:buAutoNum type="arabicPeriod"/>
            </a:pPr>
            <a:r>
              <a:rPr lang="en-GB" dirty="0"/>
              <a:t>Internal, never reach the wider audience</a:t>
            </a:r>
          </a:p>
          <a:p>
            <a:pPr marL="642938" lvl="1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Communication</a:t>
            </a:r>
          </a:p>
          <a:p>
            <a:pPr marL="642938" lvl="1" indent="-342900">
              <a:buFont typeface="+mj-lt"/>
              <a:buAutoNum type="arabicPeriod"/>
            </a:pPr>
            <a:r>
              <a:rPr lang="en-GB" dirty="0"/>
              <a:t>Present data and ideas</a:t>
            </a:r>
          </a:p>
          <a:p>
            <a:pPr marL="642938" lvl="1" indent="-342900">
              <a:buFont typeface="+mj-lt"/>
              <a:buAutoNum type="arabicPeriod"/>
            </a:pPr>
            <a:r>
              <a:rPr lang="en-GB" dirty="0"/>
              <a:t>Accurate: provide evidence </a:t>
            </a:r>
          </a:p>
          <a:p>
            <a:pPr marL="642938" lvl="1" indent="-342900">
              <a:buFont typeface="+mj-lt"/>
              <a:buAutoNum type="arabicPeriod"/>
            </a:pPr>
            <a:r>
              <a:rPr lang="en-GB" dirty="0"/>
              <a:t>Easy to understand</a:t>
            </a:r>
          </a:p>
          <a:p>
            <a:pPr marL="642938" lvl="1" indent="-342900">
              <a:buFont typeface="+mj-lt"/>
              <a:buAutoNum type="arabicPeriod"/>
            </a:pPr>
            <a:r>
              <a:rPr lang="en-GB" dirty="0"/>
              <a:t>Effective</a:t>
            </a:r>
          </a:p>
          <a:p>
            <a:pPr marL="642938" lvl="1" indent="-342900">
              <a:buFont typeface="+mj-lt"/>
              <a:buAutoNum type="arabicPeriod"/>
            </a:pPr>
            <a:r>
              <a:rPr lang="en-GB" dirty="0"/>
              <a:t>It would depend on the audience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01" r="2430"/>
          <a:stretch/>
        </p:blipFill>
        <p:spPr>
          <a:xfrm>
            <a:off x="5012278" y="391566"/>
            <a:ext cx="4032077" cy="2503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025" y="3501008"/>
            <a:ext cx="3830080" cy="2456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1733" y="6147177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Images: </a:t>
            </a:r>
            <a:r>
              <a:rPr lang="en-GB" sz="1000" dirty="0">
                <a:hlinkClick r:id="rId5"/>
              </a:rPr>
              <a:t>https://r4ds.had.co.nz/exploratory-data-analysis.html</a:t>
            </a:r>
            <a:endParaRPr lang="en-GB" sz="1000" dirty="0"/>
          </a:p>
          <a:p>
            <a:r>
              <a:rPr lang="en-GB" sz="1000" dirty="0">
                <a:hlinkClick r:id="rId6"/>
              </a:rPr>
              <a:t>https://towardsdatascience.com/5-quick-and-easy-data-visualizations-in-python-with-code-a2284bae952f</a:t>
            </a:r>
            <a:endParaRPr lang="en-GB" sz="1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243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Effective visualisations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000" b="1" dirty="0"/>
              <a:t>Simple but effective (don’t over do it!)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700" dirty="0"/>
              <a:t>Easy to understand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b="1" dirty="0"/>
              <a:t>Use the right type of graph of figure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700" dirty="0"/>
              <a:t>Not a fit them all purpose graph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b="1" dirty="0"/>
              <a:t>Appropriate use of colours (colour blind people)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b="1" dirty="0"/>
              <a:t>Know your audience</a:t>
            </a:r>
          </a:p>
        </p:txBody>
      </p:sp>
    </p:spTree>
    <p:extLst>
      <p:ext uri="{BB962C8B-B14F-4D97-AF65-F5344CB8AC3E}">
        <p14:creationId xmlns:p14="http://schemas.microsoft.com/office/powerpoint/2010/main" val="2499146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Effective visualisations for communication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397" y="1223737"/>
            <a:ext cx="7073987" cy="5330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5696" y="6597352"/>
            <a:ext cx="5616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hlinkClick r:id="rId3"/>
              </a:rPr>
              <a:t>https://extremepresentation.typepad.com/blog/files/choosing_a_good_chart.pdf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272085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8" t="5758" r="5068" b="715"/>
          <a:stretch/>
        </p:blipFill>
        <p:spPr>
          <a:xfrm>
            <a:off x="285225" y="116632"/>
            <a:ext cx="8424936" cy="6552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645333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https://www.data-to-viz.com/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723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Effective visualisations for communication: Use the right display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6320" y="1792361"/>
            <a:ext cx="3350671" cy="51411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Trends over 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Lines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Scatterplots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Distributions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Density plots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Histograms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Correlations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Scatterplots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56C61-3872-486E-86C3-F1A3B2290D54}"/>
              </a:ext>
            </a:extLst>
          </p:cNvPr>
          <p:cNvSpPr txBox="1">
            <a:spLocks/>
          </p:cNvSpPr>
          <p:nvPr/>
        </p:nvSpPr>
        <p:spPr>
          <a:xfrm>
            <a:off x="437625" y="1795859"/>
            <a:ext cx="3350671" cy="514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429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Comparisons: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Bars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Proporti</a:t>
            </a:r>
            <a:r>
              <a:rPr lang="en-GB" sz="2000" dirty="0"/>
              <a:t>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Pie charts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Stacked charts</a:t>
            </a:r>
          </a:p>
        </p:txBody>
      </p:sp>
    </p:spTree>
    <p:extLst>
      <p:ext uri="{BB962C8B-B14F-4D97-AF65-F5344CB8AC3E}">
        <p14:creationId xmlns:p14="http://schemas.microsoft.com/office/powerpoint/2010/main" val="3017453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C45B-847C-46D4-9588-00D5B41A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1793-999A-46E9-A384-A508541EB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							Your turn</a:t>
            </a:r>
          </a:p>
        </p:txBody>
      </p:sp>
    </p:spTree>
    <p:extLst>
      <p:ext uri="{BB962C8B-B14F-4D97-AF65-F5344CB8AC3E}">
        <p14:creationId xmlns:p14="http://schemas.microsoft.com/office/powerpoint/2010/main" val="144429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Ana Morales-Gomez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dirty="0"/>
              <a:t>ana.morales@Manchester.ac.uk</a:t>
            </a:r>
          </a:p>
        </p:txBody>
      </p:sp>
    </p:spTree>
    <p:extLst>
      <p:ext uri="{BB962C8B-B14F-4D97-AF65-F5344CB8AC3E}">
        <p14:creationId xmlns:p14="http://schemas.microsoft.com/office/powerpoint/2010/main" val="190353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35A9-46C9-43A5-A718-D9148172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about Data and Crime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517AE-0E6C-42D1-AEFA-34083D35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Chapter Justice</a:t>
            </a:r>
          </a:p>
          <a:p>
            <a:pPr marL="0" indent="0">
              <a:buNone/>
            </a:pPr>
            <a:r>
              <a:rPr lang="en-GB" dirty="0"/>
              <a:t>Chapter Crime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2" descr="Image result for hannah fry hello world&quot;">
            <a:extLst>
              <a:ext uri="{FF2B5EF4-FFF2-40B4-BE49-F238E27FC236}">
                <a16:creationId xmlns:a16="http://schemas.microsoft.com/office/drawing/2014/main" id="{8DB06AE0-83D3-4A62-9256-423B5A69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07" y="2420888"/>
            <a:ext cx="3550183" cy="35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hannah fry&quot;">
            <a:extLst>
              <a:ext uri="{FF2B5EF4-FFF2-40B4-BE49-F238E27FC236}">
                <a16:creationId xmlns:a16="http://schemas.microsoft.com/office/drawing/2014/main" id="{4DA36263-5192-49CB-AD4C-68B51DE6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48" y="491728"/>
            <a:ext cx="3211959" cy="32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880E67-F2CA-4AAA-85A8-2F5A37D2D0D2}"/>
              </a:ext>
            </a:extLst>
          </p:cNvPr>
          <p:cNvSpPr txBox="1"/>
          <p:nvPr/>
        </p:nvSpPr>
        <p:spPr>
          <a:xfrm>
            <a:off x="285225" y="6237312"/>
            <a:ext cx="543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Twitter: @</a:t>
            </a:r>
            <a:r>
              <a:rPr lang="en-GB" dirty="0" err="1"/>
              <a:t>FryRsquared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4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8C8A-827A-48A7-8B47-787B34AD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What is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6BC4-8EED-4E32-BF52-7A8EB6E5C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5" y="2348880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Adding a contribution to an existing body of knowledge</a:t>
            </a:r>
          </a:p>
        </p:txBody>
      </p:sp>
    </p:spTree>
    <p:extLst>
      <p:ext uri="{BB962C8B-B14F-4D97-AF65-F5344CB8AC3E}">
        <p14:creationId xmlns:p14="http://schemas.microsoft.com/office/powerpoint/2010/main" val="191734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9792" y="-31210"/>
            <a:ext cx="3879523" cy="6963746"/>
          </a:xfrm>
          <a:prstGeom prst="rect">
            <a:avLst/>
          </a:prstGeom>
        </p:spPr>
      </p:pic>
      <p:sp>
        <p:nvSpPr>
          <p:cNvPr id="22" name="Curved Right Arrow 21"/>
          <p:cNvSpPr/>
          <p:nvPr/>
        </p:nvSpPr>
        <p:spPr>
          <a:xfrm rot="11011577" flipH="1">
            <a:off x="2521968" y="1160748"/>
            <a:ext cx="828838" cy="4536504"/>
          </a:xfrm>
          <a:prstGeom prst="curvedRightArrow">
            <a:avLst/>
          </a:prstGeom>
          <a:solidFill>
            <a:srgbClr val="2FED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0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08512" cy="1143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 data Science process (1):</a:t>
            </a:r>
            <a:br>
              <a:rPr lang="en-GB" b="1" dirty="0"/>
            </a:br>
            <a:r>
              <a:rPr lang="en-GB" sz="2800" b="1" dirty="0"/>
              <a:t>Ask an interesting question</a:t>
            </a:r>
            <a:endParaRPr lang="en-GB" dirty="0"/>
          </a:p>
        </p:txBody>
      </p:sp>
      <p:pic>
        <p:nvPicPr>
          <p:cNvPr id="9" name="Content Placeholder 8" descr="A picture containing scale, device, table, sky&#10;&#10;Description automatically generated">
            <a:extLst>
              <a:ext uri="{FF2B5EF4-FFF2-40B4-BE49-F238E27FC236}">
                <a16:creationId xmlns:a16="http://schemas.microsoft.com/office/drawing/2014/main" id="{7D618AC2-5114-4BAE-9D91-FDD14286C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636912"/>
            <a:ext cx="4265562" cy="284509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571" y="131032"/>
            <a:ext cx="3495675" cy="1524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2623B5-2FC1-49E0-98E7-0D92B6449FA7}"/>
              </a:ext>
            </a:extLst>
          </p:cNvPr>
          <p:cNvSpPr txBox="1">
            <a:spLocks/>
          </p:cNvSpPr>
          <p:nvPr/>
        </p:nvSpPr>
        <p:spPr>
          <a:xfrm>
            <a:off x="285225" y="1643459"/>
            <a:ext cx="3206655" cy="514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429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b="1" dirty="0"/>
              <a:t>A topic of interest: 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Crime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Health inequalities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Pollution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57175" lvl="1" indent="-257175">
              <a:buFont typeface="Wingdings" panose="05000000000000000000" pitchFamily="2" charset="2"/>
              <a:buChar char="ü"/>
            </a:pPr>
            <a:r>
              <a:rPr lang="en-GB" sz="1800" b="1" dirty="0"/>
              <a:t>Specific goal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Confidence in the Criminal Justice System in England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Antisocial behaviour in Manchester</a:t>
            </a:r>
          </a:p>
          <a:p>
            <a:pPr lvl="2"/>
            <a:endParaRPr lang="en-GB" dirty="0"/>
          </a:p>
          <a:p>
            <a:pPr marL="257175" lvl="1" indent="-257175">
              <a:buFont typeface="Wingdings" panose="05000000000000000000" pitchFamily="2" charset="2"/>
              <a:buChar char="ü"/>
            </a:pPr>
            <a:r>
              <a:rPr lang="en-GB" sz="1800" b="1" dirty="0"/>
              <a:t>What do you want to predict or estimate?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National level estimates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Local level indicators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CJS as a whole or concentrate on Police, prisons, Sentencing?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314575" lvl="6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1971675" lvl="6" indent="0">
              <a:buFont typeface="Arial" pitchFamily="34" charset="0"/>
              <a:buNone/>
            </a:pPr>
            <a:endParaRPr lang="en-GB" dirty="0"/>
          </a:p>
          <a:p>
            <a:pPr marL="1971675" lvl="5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94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824536" cy="1143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 data Science process (2):</a:t>
            </a:r>
            <a:br>
              <a:rPr lang="en-GB" b="1" dirty="0"/>
            </a:br>
            <a:r>
              <a:rPr lang="en-GB" sz="2800" b="1" dirty="0"/>
              <a:t>Get the data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25" y="1643459"/>
            <a:ext cx="7671151" cy="5141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Police recorded crime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CSEW: For England and Wales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Scottish Crime and Justice Survey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European Social Survey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Others: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Administrative data of prisons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Administrative data sentencing council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97903"/>
            <a:ext cx="3181794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306364"/>
            <a:ext cx="4355265" cy="2085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824536" cy="1143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 data Science process (2):</a:t>
            </a:r>
            <a:br>
              <a:rPr lang="en-GB" b="1" dirty="0"/>
            </a:br>
            <a:r>
              <a:rPr lang="en-GB" sz="2800" b="1" dirty="0"/>
              <a:t>Get the data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25" y="1643459"/>
            <a:ext cx="3206655" cy="51411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b="1" dirty="0"/>
              <a:t>P</a:t>
            </a:r>
            <a:r>
              <a:rPr lang="en-GB" sz="1800" b="1" dirty="0"/>
              <a:t>olice recorded crime data: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b="1" dirty="0">
                <a:hlinkClick r:id="rId4"/>
              </a:rPr>
              <a:t>CSEW UK Data Service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Coverage</a:t>
            </a:r>
          </a:p>
          <a:p>
            <a:pPr lvl="2"/>
            <a:r>
              <a:rPr lang="en-GB" dirty="0"/>
              <a:t>Date range</a:t>
            </a:r>
          </a:p>
          <a:p>
            <a:pPr lvl="2"/>
            <a:r>
              <a:rPr lang="en-GB" dirty="0"/>
              <a:t>Spatial units</a:t>
            </a:r>
          </a:p>
          <a:p>
            <a:pPr marL="685800" lvl="2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What data</a:t>
            </a:r>
          </a:p>
          <a:p>
            <a:pPr lvl="2"/>
            <a:r>
              <a:rPr lang="en-GB" dirty="0"/>
              <a:t>Available for surveys</a:t>
            </a:r>
          </a:p>
          <a:p>
            <a:pPr lvl="2"/>
            <a:r>
              <a:rPr lang="en-GB" dirty="0"/>
              <a:t>Open data may not have any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Format</a:t>
            </a:r>
          </a:p>
          <a:p>
            <a:pPr lvl="2"/>
            <a:r>
              <a:rPr lang="en-GB" sz="1200" dirty="0"/>
              <a:t>Depending on the source. UKDS: Stata, SPSS, </a:t>
            </a:r>
          </a:p>
          <a:p>
            <a:pPr lvl="2"/>
            <a:r>
              <a:rPr lang="en-GB" sz="1200" dirty="0"/>
              <a:t>Excel</a:t>
            </a:r>
          </a:p>
          <a:p>
            <a:pPr lvl="2"/>
            <a:r>
              <a:rPr lang="en-GB" sz="1200" dirty="0"/>
              <a:t>Text</a:t>
            </a:r>
          </a:p>
          <a:p>
            <a:pPr marL="685800" lvl="2" indent="0">
              <a:buNone/>
            </a:pPr>
            <a:endParaRPr lang="en-GB" sz="1200" dirty="0"/>
          </a:p>
          <a:p>
            <a:pPr marL="685800" lvl="2" indent="0">
              <a:buNone/>
            </a:pPr>
            <a:endParaRPr lang="en-GB" sz="1200" dirty="0"/>
          </a:p>
          <a:p>
            <a:pPr lvl="2"/>
            <a:endParaRPr lang="en-GB" sz="1200" dirty="0"/>
          </a:p>
          <a:p>
            <a:pPr marL="685800" lvl="2" indent="0">
              <a:buNone/>
            </a:pPr>
            <a:endParaRPr lang="en-GB" dirty="0"/>
          </a:p>
          <a:p>
            <a:pPr marL="2314575" lvl="6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1971675" lvl="6" indent="0">
              <a:buNone/>
            </a:pPr>
            <a:endParaRPr lang="en-GB" dirty="0"/>
          </a:p>
          <a:p>
            <a:pPr marL="1971675" lvl="5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13189"/>
            <a:ext cx="3181794" cy="1076475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969006" y="1643459"/>
            <a:ext cx="1152128" cy="3600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6" y="3508095"/>
            <a:ext cx="3456384" cy="33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3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824536" cy="1143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 data Science process (3a):</a:t>
            </a:r>
            <a:br>
              <a:rPr lang="en-GB" b="1" dirty="0"/>
            </a:br>
            <a:r>
              <a:rPr lang="en-GB" sz="2800" b="1" dirty="0"/>
              <a:t>Explore the data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15199"/>
            <a:ext cx="3206655" cy="5141168"/>
          </a:xfrm>
        </p:spPr>
        <p:txBody>
          <a:bodyPr>
            <a:normAutofit/>
          </a:bodyPr>
          <a:lstStyle/>
          <a:p>
            <a:pPr marL="2314575" lvl="6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1971675" lvl="6" indent="0">
              <a:buNone/>
            </a:pPr>
            <a:endParaRPr lang="en-GB" dirty="0"/>
          </a:p>
          <a:p>
            <a:pPr marL="1971675" lvl="5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37704"/>
            <a:ext cx="3343275" cy="108585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5198" y="1729788"/>
            <a:ext cx="3206655" cy="514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429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b="1" dirty="0"/>
              <a:t>What data do we have? 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Variables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Type of data</a:t>
            </a:r>
          </a:p>
          <a:p>
            <a:pPr lvl="2"/>
            <a:r>
              <a:rPr lang="en-GB" dirty="0"/>
              <a:t>Numeric?</a:t>
            </a:r>
          </a:p>
          <a:p>
            <a:pPr lvl="2"/>
            <a:r>
              <a:rPr lang="en-GB" dirty="0"/>
              <a:t>Attribute (character)</a:t>
            </a:r>
          </a:p>
          <a:p>
            <a:pPr lvl="2"/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dirty="0"/>
              <a:t>Is it ready to analyse?</a:t>
            </a:r>
          </a:p>
          <a:p>
            <a:pPr lvl="2"/>
            <a:r>
              <a:rPr lang="en-GB" dirty="0"/>
              <a:t>Data cleaning</a:t>
            </a:r>
          </a:p>
          <a:p>
            <a:pPr lvl="2"/>
            <a:r>
              <a:rPr lang="en-GB" dirty="0"/>
              <a:t>Manipulation</a:t>
            </a:r>
          </a:p>
          <a:p>
            <a:pPr marL="2314575" lvl="6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1971675" lvl="6" indent="0">
              <a:buFont typeface="Arial" pitchFamily="34" charset="0"/>
              <a:buNone/>
            </a:pPr>
            <a:endParaRPr lang="en-GB" dirty="0"/>
          </a:p>
          <a:p>
            <a:pPr marL="1971675" lvl="5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4"/>
          <a:srcRect t="15545" r="15646" b="3578"/>
          <a:stretch/>
        </p:blipFill>
        <p:spPr>
          <a:xfrm>
            <a:off x="2972282" y="1751070"/>
            <a:ext cx="6171718" cy="463025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987824" y="1988840"/>
            <a:ext cx="504056" cy="3600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/>
          <p:cNvSpPr/>
          <p:nvPr/>
        </p:nvSpPr>
        <p:spPr>
          <a:xfrm>
            <a:off x="3292455" y="1988840"/>
            <a:ext cx="559465" cy="3600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6603677" y="1988840"/>
            <a:ext cx="704627" cy="3600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/>
          <p:cNvSpPr/>
          <p:nvPr/>
        </p:nvSpPr>
        <p:spPr>
          <a:xfrm>
            <a:off x="5724128" y="1988840"/>
            <a:ext cx="992570" cy="3600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/>
          <p:cNvSpPr/>
          <p:nvPr/>
        </p:nvSpPr>
        <p:spPr>
          <a:xfrm>
            <a:off x="6604231" y="1729788"/>
            <a:ext cx="1671084" cy="468052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/>
          <p:cNvSpPr/>
          <p:nvPr/>
        </p:nvSpPr>
        <p:spPr>
          <a:xfrm>
            <a:off x="4499992" y="1988840"/>
            <a:ext cx="1008112" cy="439248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7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22" grpId="0" animBg="1"/>
      <p:bldP spid="1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UKDS_UKD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KDS-PPT">
      <a:majorFont>
        <a:latin typeface="Museo 500"/>
        <a:ea typeface=""/>
        <a:cs typeface=""/>
      </a:majorFont>
      <a:minorFont>
        <a:latin typeface="Museo Sans 500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33AB7F-3AF2-4A92-BC4D-CA763E3DBF3C}" vid="{99DD1193-940B-4805-AE9D-933ABA50BE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1" ma:contentTypeDescription="Create a new document." ma:contentTypeScope="" ma:versionID="156fb0201291918cd612c61fe708e4de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eb4fd699257ab3e12cdf25f784c7243b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161C10-5036-4C2B-901A-3944D7DDE25D}"/>
</file>

<file path=customXml/itemProps2.xml><?xml version="1.0" encoding="utf-8"?>
<ds:datastoreItem xmlns:ds="http://schemas.openxmlformats.org/officeDocument/2006/customXml" ds:itemID="{89DDEB73-424A-48EE-8673-BCCB460B9055}"/>
</file>

<file path=customXml/itemProps3.xml><?xml version="1.0" encoding="utf-8"?>
<ds:datastoreItem xmlns:ds="http://schemas.openxmlformats.org/officeDocument/2006/customXml" ds:itemID="{8C0E65EE-94CB-4BCD-A65E-E7BB61D81F9A}"/>
</file>

<file path=docProps/app.xml><?xml version="1.0" encoding="utf-8"?>
<Properties xmlns="http://schemas.openxmlformats.org/officeDocument/2006/extended-properties" xmlns:vt="http://schemas.openxmlformats.org/officeDocument/2006/docPropsVTypes">
  <Template>UKDS_UKDA</Template>
  <TotalTime>2475</TotalTime>
  <Words>1468</Words>
  <Application>Microsoft Office PowerPoint</Application>
  <PresentationFormat>On-screen Show (4:3)</PresentationFormat>
  <Paragraphs>331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Wingdings</vt:lpstr>
      <vt:lpstr>Arial</vt:lpstr>
      <vt:lpstr>Calibri</vt:lpstr>
      <vt:lpstr>Museo Sans 500</vt:lpstr>
      <vt:lpstr>UKDS_UKDA</vt:lpstr>
      <vt:lpstr>Getting started with secondary data analysis:</vt:lpstr>
      <vt:lpstr>Data and Crime</vt:lpstr>
      <vt:lpstr>More about Data and Crime</vt:lpstr>
      <vt:lpstr>What is Research?</vt:lpstr>
      <vt:lpstr>PowerPoint Presentation</vt:lpstr>
      <vt:lpstr>The data Science process (1): Ask an interesting question</vt:lpstr>
      <vt:lpstr>The data Science process (2): Get the data</vt:lpstr>
      <vt:lpstr>The data Science process (2): Get the data</vt:lpstr>
      <vt:lpstr>The data Science process (3a): Explore the data</vt:lpstr>
      <vt:lpstr>The data Science process (3b): Explore the data</vt:lpstr>
      <vt:lpstr>The data Science process (4): Model the data</vt:lpstr>
      <vt:lpstr>The data Science process (5): Communicate and visualise the results</vt:lpstr>
      <vt:lpstr>PowerPoint Presentation</vt:lpstr>
      <vt:lpstr>Exploratory data analysis</vt:lpstr>
      <vt:lpstr>What is data?</vt:lpstr>
      <vt:lpstr>PowerPoint Presentation</vt:lpstr>
      <vt:lpstr>Describe the data</vt:lpstr>
      <vt:lpstr>How to describe the data (1)</vt:lpstr>
      <vt:lpstr>How to describe the data (2)</vt:lpstr>
      <vt:lpstr>How to describe the data (3)</vt:lpstr>
      <vt:lpstr>The problem with the mean</vt:lpstr>
      <vt:lpstr>More about visualisations</vt:lpstr>
      <vt:lpstr>Effective visualisations for communication</vt:lpstr>
      <vt:lpstr>Effective visualisations for communication</vt:lpstr>
      <vt:lpstr>PowerPoint Presentation</vt:lpstr>
      <vt:lpstr>Effective visualisations for communication: Use the right display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Parkes</dc:creator>
  <cp:lastModifiedBy>Ana Morales</cp:lastModifiedBy>
  <cp:revision>57</cp:revision>
  <dcterms:created xsi:type="dcterms:W3CDTF">2018-09-28T14:14:24Z</dcterms:created>
  <dcterms:modified xsi:type="dcterms:W3CDTF">2020-02-04T09:18:29Z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0x01010082D5F373B85FCF47AAFC80BC7D80700A</vt:lpwstr>
  </property>
</Properties>
</file>